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92" r:id="rId2"/>
  </p:sldMasterIdLst>
  <p:notesMasterIdLst>
    <p:notesMasterId r:id="rId15"/>
  </p:notesMasterIdLst>
  <p:sldIdLst>
    <p:sldId id="277" r:id="rId3"/>
    <p:sldId id="294" r:id="rId4"/>
    <p:sldId id="295" r:id="rId5"/>
    <p:sldId id="278" r:id="rId6"/>
    <p:sldId id="299" r:id="rId7"/>
    <p:sldId id="298" r:id="rId8"/>
    <p:sldId id="301" r:id="rId9"/>
    <p:sldId id="280" r:id="rId10"/>
    <p:sldId id="300" r:id="rId11"/>
    <p:sldId id="297" r:id="rId12"/>
    <p:sldId id="302" r:id="rId13"/>
    <p:sldId id="293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50">
          <p15:clr>
            <a:srgbClr val="A4A3A4"/>
          </p15:clr>
        </p15:guide>
        <p15:guide id="2" pos="27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F4DBC"/>
    <a:srgbClr val="3333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0" autoAdjust="0"/>
    <p:restoredTop sz="94638" autoAdjust="0"/>
  </p:normalViewPr>
  <p:slideViewPr>
    <p:cSldViewPr snapToGrid="0">
      <p:cViewPr>
        <p:scale>
          <a:sx n="100" d="100"/>
          <a:sy n="100" d="100"/>
        </p:scale>
        <p:origin x="-1878" y="-222"/>
      </p:cViewPr>
      <p:guideLst>
        <p:guide orient="horz" pos="3750"/>
        <p:guide pos="2770"/>
      </p:guideLst>
    </p:cSldViewPr>
  </p:slideViewPr>
  <p:outlineViewPr>
    <p:cViewPr>
      <p:scale>
        <a:sx n="33" d="100"/>
        <a:sy n="33" d="100"/>
      </p:scale>
      <p:origin x="42" y="92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E6FF6-6D54-43CD-B1BD-8DCB54B6BFC4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1F78C-FB8C-4CB9-A6F0-002631EE3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1F78C-FB8C-4CB9-A6F0-002631EE3D9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1F78C-FB8C-4CB9-A6F0-002631EE3D9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1F78C-FB8C-4CB9-A6F0-002631EE3D9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1F78C-FB8C-4CB9-A6F0-002631EE3D9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h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ehive 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063819" y="1772733"/>
            <a:ext cx="3528963" cy="360486"/>
          </a:xfrm>
        </p:spPr>
        <p:txBody>
          <a:bodyPr>
            <a:noAutofit/>
          </a:bodyPr>
          <a:lstStyle>
            <a:lvl1pPr algn="r">
              <a:lnSpc>
                <a:spcPts val="2200"/>
              </a:lnSpc>
              <a:buNone/>
              <a:defRPr sz="18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333333"/>
                </a:solidFill>
              </a:defRPr>
            </a:lvl2pPr>
            <a:lvl3pPr>
              <a:defRPr sz="1800">
                <a:solidFill>
                  <a:srgbClr val="333333"/>
                </a:solidFill>
              </a:defRPr>
            </a:lvl3pPr>
            <a:lvl4pPr>
              <a:defRPr sz="1800">
                <a:solidFill>
                  <a:srgbClr val="333333"/>
                </a:solidFill>
              </a:defRPr>
            </a:lvl4pPr>
            <a:lvl5pPr>
              <a:defRPr sz="18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Author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" y="542925"/>
            <a:ext cx="3524250" cy="361950"/>
          </a:xfrm>
        </p:spPr>
        <p:txBody>
          <a:bodyPr>
            <a:noAutofit/>
          </a:bodyPr>
          <a:lstStyle>
            <a:lvl1pPr marL="0" algn="r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0F4DBC"/>
                </a:solidFill>
                <a:latin typeface="Arial" pitchFamily="34" charset="0"/>
                <a:cs typeface="Arial" pitchFamily="34" charset="0"/>
              </a:defRPr>
            </a:lvl1pPr>
            <a:lvl2pPr marL="0">
              <a:lnSpc>
                <a:spcPts val="2600"/>
              </a:lnSpc>
              <a:spcBef>
                <a:spcPts val="0"/>
              </a:spcBef>
              <a:defRPr sz="2400">
                <a:solidFill>
                  <a:srgbClr val="0F4DBC"/>
                </a:solidFill>
                <a:latin typeface="Arial" pitchFamily="34" charset="0"/>
                <a:cs typeface="Arial" pitchFamily="34" charset="0"/>
              </a:defRPr>
            </a:lvl2pPr>
            <a:lvl3pPr marL="0">
              <a:lnSpc>
                <a:spcPts val="2600"/>
              </a:lnSpc>
              <a:spcBef>
                <a:spcPts val="0"/>
              </a:spcBef>
              <a:defRPr sz="2400">
                <a:solidFill>
                  <a:srgbClr val="0F4DBC"/>
                </a:solidFill>
                <a:latin typeface="Arial" pitchFamily="34" charset="0"/>
                <a:cs typeface="Arial" pitchFamily="34" charset="0"/>
              </a:defRPr>
            </a:lvl3pPr>
            <a:lvl4pPr marL="0">
              <a:lnSpc>
                <a:spcPts val="2600"/>
              </a:lnSpc>
              <a:spcBef>
                <a:spcPts val="0"/>
              </a:spcBef>
              <a:defRPr sz="2400">
                <a:solidFill>
                  <a:srgbClr val="0F4DBC"/>
                </a:solidFill>
                <a:latin typeface="Arial" pitchFamily="34" charset="0"/>
                <a:cs typeface="Arial" pitchFamily="34" charset="0"/>
              </a:defRPr>
            </a:lvl4pPr>
            <a:lvl5pPr marL="0">
              <a:lnSpc>
                <a:spcPts val="2600"/>
              </a:lnSpc>
              <a:spcBef>
                <a:spcPts val="0"/>
              </a:spcBef>
              <a:defRPr sz="2400">
                <a:solidFill>
                  <a:srgbClr val="0F4DB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914400"/>
            <a:ext cx="3524250" cy="847725"/>
          </a:xfrm>
        </p:spPr>
        <p:txBody>
          <a:bodyPr>
            <a:noAutofit/>
          </a:bodyPr>
          <a:lstStyle>
            <a:lvl1pPr algn="r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  <a:lvl2pPr algn="r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 algn="r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 algn="r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 algn="r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Title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f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arfish 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063819" y="1772733"/>
            <a:ext cx="3528963" cy="360486"/>
          </a:xfrm>
        </p:spPr>
        <p:txBody>
          <a:bodyPr>
            <a:noAutofit/>
          </a:bodyPr>
          <a:lstStyle>
            <a:lvl1pPr algn="r">
              <a:lnSpc>
                <a:spcPts val="2200"/>
              </a:lnSpc>
              <a:buNone/>
              <a:defRPr sz="18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333333"/>
                </a:solidFill>
              </a:defRPr>
            </a:lvl2pPr>
            <a:lvl3pPr>
              <a:defRPr sz="1800">
                <a:solidFill>
                  <a:srgbClr val="333333"/>
                </a:solidFill>
              </a:defRPr>
            </a:lvl3pPr>
            <a:lvl4pPr>
              <a:defRPr sz="1800">
                <a:solidFill>
                  <a:srgbClr val="333333"/>
                </a:solidFill>
              </a:defRPr>
            </a:lvl4pPr>
            <a:lvl5pPr>
              <a:defRPr sz="18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Author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" y="542925"/>
            <a:ext cx="3524250" cy="361950"/>
          </a:xfrm>
        </p:spPr>
        <p:txBody>
          <a:bodyPr>
            <a:noAutofit/>
          </a:bodyPr>
          <a:lstStyle>
            <a:lvl1pPr marL="0" algn="r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0F4DBC"/>
                </a:solidFill>
                <a:latin typeface="Arial" pitchFamily="34" charset="0"/>
                <a:cs typeface="Arial" pitchFamily="34" charset="0"/>
              </a:defRPr>
            </a:lvl1pPr>
            <a:lvl2pPr marL="0">
              <a:lnSpc>
                <a:spcPts val="2600"/>
              </a:lnSpc>
              <a:spcBef>
                <a:spcPts val="0"/>
              </a:spcBef>
              <a:defRPr sz="2400">
                <a:solidFill>
                  <a:srgbClr val="0F4DBC"/>
                </a:solidFill>
                <a:latin typeface="Arial" pitchFamily="34" charset="0"/>
                <a:cs typeface="Arial" pitchFamily="34" charset="0"/>
              </a:defRPr>
            </a:lvl2pPr>
            <a:lvl3pPr marL="0">
              <a:lnSpc>
                <a:spcPts val="2600"/>
              </a:lnSpc>
              <a:spcBef>
                <a:spcPts val="0"/>
              </a:spcBef>
              <a:defRPr sz="2400">
                <a:solidFill>
                  <a:srgbClr val="0F4DBC"/>
                </a:solidFill>
                <a:latin typeface="Arial" pitchFamily="34" charset="0"/>
                <a:cs typeface="Arial" pitchFamily="34" charset="0"/>
              </a:defRPr>
            </a:lvl3pPr>
            <a:lvl4pPr marL="0">
              <a:lnSpc>
                <a:spcPts val="2600"/>
              </a:lnSpc>
              <a:spcBef>
                <a:spcPts val="0"/>
              </a:spcBef>
              <a:defRPr sz="2400">
                <a:solidFill>
                  <a:srgbClr val="0F4DBC"/>
                </a:solidFill>
                <a:latin typeface="Arial" pitchFamily="34" charset="0"/>
                <a:cs typeface="Arial" pitchFamily="34" charset="0"/>
              </a:defRPr>
            </a:lvl4pPr>
            <a:lvl5pPr marL="0">
              <a:lnSpc>
                <a:spcPts val="2600"/>
              </a:lnSpc>
              <a:spcBef>
                <a:spcPts val="0"/>
              </a:spcBef>
              <a:defRPr sz="2400">
                <a:solidFill>
                  <a:srgbClr val="0F4DB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914400"/>
            <a:ext cx="3524250" cy="847725"/>
          </a:xfrm>
        </p:spPr>
        <p:txBody>
          <a:bodyPr>
            <a:noAutofit/>
          </a:bodyPr>
          <a:lstStyle>
            <a:lvl1pPr algn="r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  <a:lvl2pPr algn="r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 algn="r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 algn="r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 algn="r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Title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s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istle 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063819" y="1772733"/>
            <a:ext cx="3528963" cy="360486"/>
          </a:xfrm>
        </p:spPr>
        <p:txBody>
          <a:bodyPr>
            <a:noAutofit/>
          </a:bodyPr>
          <a:lstStyle>
            <a:lvl1pPr algn="r">
              <a:lnSpc>
                <a:spcPts val="2200"/>
              </a:lnSpc>
              <a:buNone/>
              <a:defRPr sz="18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333333"/>
                </a:solidFill>
              </a:defRPr>
            </a:lvl2pPr>
            <a:lvl3pPr>
              <a:defRPr sz="1800">
                <a:solidFill>
                  <a:srgbClr val="333333"/>
                </a:solidFill>
              </a:defRPr>
            </a:lvl3pPr>
            <a:lvl4pPr>
              <a:defRPr sz="1800">
                <a:solidFill>
                  <a:srgbClr val="333333"/>
                </a:solidFill>
              </a:defRPr>
            </a:lvl4pPr>
            <a:lvl5pPr>
              <a:defRPr sz="18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Author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" y="542925"/>
            <a:ext cx="3524250" cy="361950"/>
          </a:xfrm>
        </p:spPr>
        <p:txBody>
          <a:bodyPr>
            <a:noAutofit/>
          </a:bodyPr>
          <a:lstStyle>
            <a:lvl1pPr marL="0" algn="r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0F4DBC"/>
                </a:solidFill>
                <a:latin typeface="Arial" pitchFamily="34" charset="0"/>
                <a:cs typeface="Arial" pitchFamily="34" charset="0"/>
              </a:defRPr>
            </a:lvl1pPr>
            <a:lvl2pPr marL="0">
              <a:lnSpc>
                <a:spcPts val="2600"/>
              </a:lnSpc>
              <a:spcBef>
                <a:spcPts val="0"/>
              </a:spcBef>
              <a:defRPr sz="2400">
                <a:solidFill>
                  <a:srgbClr val="0F4DBC"/>
                </a:solidFill>
                <a:latin typeface="Arial" pitchFamily="34" charset="0"/>
                <a:cs typeface="Arial" pitchFamily="34" charset="0"/>
              </a:defRPr>
            </a:lvl2pPr>
            <a:lvl3pPr marL="0">
              <a:lnSpc>
                <a:spcPts val="2600"/>
              </a:lnSpc>
              <a:spcBef>
                <a:spcPts val="0"/>
              </a:spcBef>
              <a:defRPr sz="2400">
                <a:solidFill>
                  <a:srgbClr val="0F4DBC"/>
                </a:solidFill>
                <a:latin typeface="Arial" pitchFamily="34" charset="0"/>
                <a:cs typeface="Arial" pitchFamily="34" charset="0"/>
              </a:defRPr>
            </a:lvl3pPr>
            <a:lvl4pPr marL="0">
              <a:lnSpc>
                <a:spcPts val="2600"/>
              </a:lnSpc>
              <a:spcBef>
                <a:spcPts val="0"/>
              </a:spcBef>
              <a:defRPr sz="2400">
                <a:solidFill>
                  <a:srgbClr val="0F4DBC"/>
                </a:solidFill>
                <a:latin typeface="Arial" pitchFamily="34" charset="0"/>
                <a:cs typeface="Arial" pitchFamily="34" charset="0"/>
              </a:defRPr>
            </a:lvl4pPr>
            <a:lvl5pPr marL="0">
              <a:lnSpc>
                <a:spcPts val="2600"/>
              </a:lnSpc>
              <a:spcBef>
                <a:spcPts val="0"/>
              </a:spcBef>
              <a:defRPr sz="2400">
                <a:solidFill>
                  <a:srgbClr val="0F4DB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914400"/>
            <a:ext cx="3524250" cy="847725"/>
          </a:xfrm>
        </p:spPr>
        <p:txBody>
          <a:bodyPr>
            <a:noAutofit/>
          </a:bodyPr>
          <a:lstStyle>
            <a:lvl1pPr algn="r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  <a:lvl2pPr algn="r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 algn="r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 algn="r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 algn="r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Title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i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wigs 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063819" y="1772733"/>
            <a:ext cx="3528963" cy="360486"/>
          </a:xfrm>
        </p:spPr>
        <p:txBody>
          <a:bodyPr>
            <a:noAutofit/>
          </a:bodyPr>
          <a:lstStyle>
            <a:lvl1pPr algn="r">
              <a:lnSpc>
                <a:spcPts val="2200"/>
              </a:lnSpc>
              <a:buNone/>
              <a:defRPr sz="18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333333"/>
                </a:solidFill>
              </a:defRPr>
            </a:lvl2pPr>
            <a:lvl3pPr>
              <a:defRPr sz="1800">
                <a:solidFill>
                  <a:srgbClr val="333333"/>
                </a:solidFill>
              </a:defRPr>
            </a:lvl3pPr>
            <a:lvl4pPr>
              <a:defRPr sz="1800">
                <a:solidFill>
                  <a:srgbClr val="333333"/>
                </a:solidFill>
              </a:defRPr>
            </a:lvl4pPr>
            <a:lvl5pPr>
              <a:defRPr sz="18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Author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" y="542925"/>
            <a:ext cx="3524250" cy="361950"/>
          </a:xfrm>
        </p:spPr>
        <p:txBody>
          <a:bodyPr>
            <a:noAutofit/>
          </a:bodyPr>
          <a:lstStyle>
            <a:lvl1pPr marL="0" algn="r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0F4DBC"/>
                </a:solidFill>
                <a:latin typeface="Arial" pitchFamily="34" charset="0"/>
                <a:cs typeface="Arial" pitchFamily="34" charset="0"/>
              </a:defRPr>
            </a:lvl1pPr>
            <a:lvl2pPr marL="0">
              <a:lnSpc>
                <a:spcPts val="2600"/>
              </a:lnSpc>
              <a:spcBef>
                <a:spcPts val="0"/>
              </a:spcBef>
              <a:defRPr sz="2400">
                <a:solidFill>
                  <a:srgbClr val="0F4DBC"/>
                </a:solidFill>
                <a:latin typeface="Arial" pitchFamily="34" charset="0"/>
                <a:cs typeface="Arial" pitchFamily="34" charset="0"/>
              </a:defRPr>
            </a:lvl2pPr>
            <a:lvl3pPr marL="0">
              <a:lnSpc>
                <a:spcPts val="2600"/>
              </a:lnSpc>
              <a:spcBef>
                <a:spcPts val="0"/>
              </a:spcBef>
              <a:defRPr sz="2400">
                <a:solidFill>
                  <a:srgbClr val="0F4DBC"/>
                </a:solidFill>
                <a:latin typeface="Arial" pitchFamily="34" charset="0"/>
                <a:cs typeface="Arial" pitchFamily="34" charset="0"/>
              </a:defRPr>
            </a:lvl3pPr>
            <a:lvl4pPr marL="0">
              <a:lnSpc>
                <a:spcPts val="2600"/>
              </a:lnSpc>
              <a:spcBef>
                <a:spcPts val="0"/>
              </a:spcBef>
              <a:defRPr sz="2400">
                <a:solidFill>
                  <a:srgbClr val="0F4DBC"/>
                </a:solidFill>
                <a:latin typeface="Arial" pitchFamily="34" charset="0"/>
                <a:cs typeface="Arial" pitchFamily="34" charset="0"/>
              </a:defRPr>
            </a:lvl4pPr>
            <a:lvl5pPr marL="0">
              <a:lnSpc>
                <a:spcPts val="2600"/>
              </a:lnSpc>
              <a:spcBef>
                <a:spcPts val="0"/>
              </a:spcBef>
              <a:defRPr sz="2400">
                <a:solidFill>
                  <a:srgbClr val="0F4DB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914400"/>
            <a:ext cx="3524250" cy="847725"/>
          </a:xfrm>
        </p:spPr>
        <p:txBody>
          <a:bodyPr>
            <a:noAutofit/>
          </a:bodyPr>
          <a:lstStyle>
            <a:lvl1pPr algn="r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  <a:lvl2pPr algn="r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 algn="r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 algn="r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 algn="r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Title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tones 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1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063819" y="1772733"/>
            <a:ext cx="3528963" cy="360486"/>
          </a:xfrm>
        </p:spPr>
        <p:txBody>
          <a:bodyPr>
            <a:noAutofit/>
          </a:bodyPr>
          <a:lstStyle>
            <a:lvl1pPr algn="r">
              <a:lnSpc>
                <a:spcPts val="2200"/>
              </a:lnSpc>
              <a:buNone/>
              <a:defRPr sz="18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333333"/>
                </a:solidFill>
              </a:defRPr>
            </a:lvl2pPr>
            <a:lvl3pPr>
              <a:defRPr sz="1800">
                <a:solidFill>
                  <a:srgbClr val="333333"/>
                </a:solidFill>
              </a:defRPr>
            </a:lvl3pPr>
            <a:lvl4pPr>
              <a:defRPr sz="1800">
                <a:solidFill>
                  <a:srgbClr val="333333"/>
                </a:solidFill>
              </a:defRPr>
            </a:lvl4pPr>
            <a:lvl5pPr>
              <a:defRPr sz="18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Author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" y="542925"/>
            <a:ext cx="3524250" cy="361950"/>
          </a:xfrm>
        </p:spPr>
        <p:txBody>
          <a:bodyPr>
            <a:noAutofit/>
          </a:bodyPr>
          <a:lstStyle>
            <a:lvl1pPr marL="0" algn="r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0F4DBC"/>
                </a:solidFill>
                <a:latin typeface="Arial" pitchFamily="34" charset="0"/>
                <a:cs typeface="Arial" pitchFamily="34" charset="0"/>
              </a:defRPr>
            </a:lvl1pPr>
            <a:lvl2pPr marL="0">
              <a:lnSpc>
                <a:spcPts val="2600"/>
              </a:lnSpc>
              <a:spcBef>
                <a:spcPts val="0"/>
              </a:spcBef>
              <a:defRPr sz="2400">
                <a:solidFill>
                  <a:srgbClr val="0F4DBC"/>
                </a:solidFill>
                <a:latin typeface="Arial" pitchFamily="34" charset="0"/>
                <a:cs typeface="Arial" pitchFamily="34" charset="0"/>
              </a:defRPr>
            </a:lvl2pPr>
            <a:lvl3pPr marL="0">
              <a:lnSpc>
                <a:spcPts val="2600"/>
              </a:lnSpc>
              <a:spcBef>
                <a:spcPts val="0"/>
              </a:spcBef>
              <a:defRPr sz="2400">
                <a:solidFill>
                  <a:srgbClr val="0F4DBC"/>
                </a:solidFill>
                <a:latin typeface="Arial" pitchFamily="34" charset="0"/>
                <a:cs typeface="Arial" pitchFamily="34" charset="0"/>
              </a:defRPr>
            </a:lvl3pPr>
            <a:lvl4pPr marL="0">
              <a:lnSpc>
                <a:spcPts val="2600"/>
              </a:lnSpc>
              <a:spcBef>
                <a:spcPts val="0"/>
              </a:spcBef>
              <a:defRPr sz="2400">
                <a:solidFill>
                  <a:srgbClr val="0F4DBC"/>
                </a:solidFill>
                <a:latin typeface="Arial" pitchFamily="34" charset="0"/>
                <a:cs typeface="Arial" pitchFamily="34" charset="0"/>
              </a:defRPr>
            </a:lvl4pPr>
            <a:lvl5pPr marL="0">
              <a:lnSpc>
                <a:spcPts val="2600"/>
              </a:lnSpc>
              <a:spcBef>
                <a:spcPts val="0"/>
              </a:spcBef>
              <a:defRPr sz="2400">
                <a:solidFill>
                  <a:srgbClr val="0F4DB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914400"/>
            <a:ext cx="3524250" cy="847725"/>
          </a:xfrm>
        </p:spPr>
        <p:txBody>
          <a:bodyPr>
            <a:noAutofit/>
          </a:bodyPr>
          <a:lstStyle>
            <a:lvl1pPr algn="r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  <a:lvl2pPr algn="r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 algn="r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 algn="r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 algn="r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Title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333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0596" y="455808"/>
            <a:ext cx="7451704" cy="432060"/>
          </a:xfrm>
        </p:spPr>
        <p:txBody>
          <a:bodyPr>
            <a:normAutofit/>
          </a:bodyPr>
          <a:lstStyle>
            <a:lvl1pPr algn="l">
              <a:lnSpc>
                <a:spcPts val="2600"/>
              </a:lnSpc>
              <a:defRPr sz="24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Different regions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33320"/>
          </a:xfrm>
          <a:prstGeom prst="rect">
            <a:avLst/>
          </a:prstGeom>
          <a:solidFill>
            <a:srgbClr val="0F4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0595" y="455808"/>
            <a:ext cx="7451705" cy="432060"/>
          </a:xfrm>
        </p:spPr>
        <p:txBody>
          <a:bodyPr>
            <a:normAutofit/>
          </a:bodyPr>
          <a:lstStyle>
            <a:lvl1pPr algn="l">
              <a:lnSpc>
                <a:spcPts val="2600"/>
              </a:lnSpc>
              <a:buFont typeface="Arial" pitchFamily="34" charset="0"/>
              <a:buNone/>
              <a:defRPr sz="24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Different regions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88989" y="1184564"/>
            <a:ext cx="7453312" cy="4250324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spcBef>
                <a:spcPts val="0"/>
              </a:spcBef>
              <a:buFont typeface="Arial" pitchFamily="34" charset="0"/>
              <a:buNone/>
              <a:defRPr sz="1800" b="1" spc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1800" b="0" spc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1800" b="0" spc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1800" b="0" spc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1800" spc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Heading 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33320"/>
          </a:xfrm>
          <a:prstGeom prst="rect">
            <a:avLst/>
          </a:prstGeom>
          <a:solidFill>
            <a:srgbClr val="0F4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0596" y="455808"/>
            <a:ext cx="3606779" cy="432060"/>
          </a:xfrm>
        </p:spPr>
        <p:txBody>
          <a:bodyPr>
            <a:normAutofit/>
          </a:bodyPr>
          <a:lstStyle>
            <a:lvl1pPr algn="l">
              <a:lnSpc>
                <a:spcPts val="2600"/>
              </a:lnSpc>
              <a:defRPr sz="24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Different regions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88420" y="1184564"/>
            <a:ext cx="3608387" cy="4116696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spcBef>
                <a:spcPts val="0"/>
              </a:spcBef>
              <a:buFont typeface="Arial" pitchFamily="34" charset="0"/>
              <a:buNone/>
              <a:defRPr sz="1800" b="1" spc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ts val="2200"/>
              </a:lnSpc>
              <a:spcBef>
                <a:spcPts val="0"/>
              </a:spcBef>
              <a:buFont typeface="Arial" pitchFamily="34" charset="0"/>
              <a:buNone/>
              <a:defRPr sz="1800" spc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1800" spc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1800" spc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1800" spc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Heading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657725" y="530226"/>
            <a:ext cx="3584575" cy="542289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D2D0E-5A55-456C-9241-9A8C3872FD01}" type="datetimeFigureOut">
              <a:rPr lang="en-GB" smtClean="0"/>
              <a:pPr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D0B1C-3865-4F6B-9AC0-9B816894FFD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1" r:id="rId2"/>
    <p:sldLayoutId id="2147483712" r:id="rId3"/>
    <p:sldLayoutId id="2147483713" r:id="rId4"/>
    <p:sldLayoutId id="2147483706" r:id="rId5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1A0FB-0070-4002-8F12-A8A99C3D2E32}" type="datetimeFigureOut">
              <a:rPr lang="en-GB" smtClean="0"/>
              <a:pPr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F0921-0E2D-4138-A99C-576F13D539C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Logo banner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5702300"/>
            <a:ext cx="9144000" cy="1155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9" r:id="rId2"/>
    <p:sldLayoutId id="2147483710" r:id="rId3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zs.ru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27718" y="3835282"/>
            <a:ext cx="3528963" cy="360486"/>
          </a:xfrm>
        </p:spPr>
        <p:txBody>
          <a:bodyPr/>
          <a:lstStyle/>
          <a:p>
            <a:r>
              <a:rPr lang="ru-RU" dirty="0" smtClean="0"/>
              <a:t>Антон Александров</a:t>
            </a:r>
            <a:endParaRPr lang="en-GB" dirty="0" smtClean="0"/>
          </a:p>
          <a:p>
            <a:r>
              <a:rPr lang="ru-RU" dirty="0" smtClean="0"/>
              <a:t>2-3 сентября 2016 года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68101" y="542924"/>
            <a:ext cx="3819645" cy="672417"/>
          </a:xfrm>
        </p:spPr>
        <p:txBody>
          <a:bodyPr/>
          <a:lstStyle/>
          <a:p>
            <a:r>
              <a:rPr lang="ru-RU" sz="2600" b="1" cap="all" dirty="0" smtClean="0"/>
              <a:t>Восточный экономический форум</a:t>
            </a:r>
            <a:endParaRPr lang="en-GB" sz="2600" b="1" cap="al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19075" y="2089991"/>
            <a:ext cx="4544873" cy="1605709"/>
          </a:xfrm>
        </p:spPr>
        <p:txBody>
          <a:bodyPr/>
          <a:lstStyle/>
          <a:p>
            <a:pPr marL="0" indent="0"/>
            <a:endParaRPr lang="ru-RU" sz="2000" b="1" dirty="0" smtClean="0"/>
          </a:p>
          <a:p>
            <a:pPr marL="0" indent="0"/>
            <a:r>
              <a:rPr lang="ru-RU" sz="2600" b="1" dirty="0" smtClean="0"/>
              <a:t>Перспективы арбитража</a:t>
            </a:r>
            <a:r>
              <a:rPr lang="ru-RU" sz="2600" b="1" dirty="0" smtClean="0"/>
              <a:t>, локализованного в ДФО </a:t>
            </a:r>
            <a:endParaRPr lang="en-GB" sz="2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Рецепция </a:t>
            </a:r>
            <a:r>
              <a:rPr lang="en-US" dirty="0" smtClean="0"/>
              <a:t>BEST PRACTICE </a:t>
            </a:r>
            <a:r>
              <a:rPr lang="ru-RU" dirty="0" smtClean="0"/>
              <a:t>и </a:t>
            </a:r>
            <a:br>
              <a:rPr lang="ru-RU" dirty="0" smtClean="0"/>
            </a:br>
            <a:r>
              <a:rPr lang="ru-RU" dirty="0" smtClean="0"/>
              <a:t>ПЕРПЕСКТИВНЫХ трендов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8988" y="1004048"/>
            <a:ext cx="8077105" cy="4258234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ru-RU" sz="2000" b="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0" dirty="0" smtClean="0"/>
              <a:t>Электронный документооборот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0" dirty="0" smtClean="0"/>
              <a:t>Online </a:t>
            </a:r>
            <a:r>
              <a:rPr lang="ru-RU" sz="2000" b="0" dirty="0" smtClean="0"/>
              <a:t>формы разбирательства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0" dirty="0" smtClean="0"/>
              <a:t>Правила ускоренного арбитража 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0" dirty="0" smtClean="0"/>
              <a:t>Чрезвычайный арбитр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0" dirty="0" smtClean="0"/>
              <a:t>Стимулирование сторон и арбитров к соблюдению сроков разбирательства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0" dirty="0" smtClean="0"/>
              <a:t>Модернизация правил беспристрастности и отвода арбитров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0" dirty="0" smtClean="0"/>
              <a:t>Специализация процедур и арбитров по видам споров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0" dirty="0" smtClean="0"/>
              <a:t>Многосторонние споры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0" dirty="0" smtClean="0"/>
              <a:t>Активный маркетинг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538822" y="684871"/>
            <a:ext cx="8077105" cy="4258234"/>
          </a:xfrm>
        </p:spPr>
        <p:txBody>
          <a:bodyPr anchor="ctr"/>
          <a:lstStyle/>
          <a:p>
            <a:pPr lvl="0" algn="ctr">
              <a:lnSpc>
                <a:spcPct val="100000"/>
              </a:lnSpc>
              <a:spcAft>
                <a:spcPts val="600"/>
              </a:spcAft>
            </a:pPr>
            <a:r>
              <a:rPr lang="ru-RU" sz="2400" b="0" dirty="0" smtClean="0"/>
              <a:t>«Пессимист видит трудности в каждой возможности, а оптимист видит возможности в каждой трудности»</a:t>
            </a:r>
            <a:r>
              <a:rPr lang="ru-RU" sz="2400" b="0" i="1" dirty="0" smtClean="0"/>
              <a:t> </a:t>
            </a:r>
            <a:r>
              <a:rPr lang="ru-RU" sz="2400" b="0" dirty="0" smtClean="0"/>
              <a:t>(У. </a:t>
            </a:r>
            <a:r>
              <a:rPr lang="ru-RU" sz="2400" b="0" dirty="0" err="1" smtClean="0"/>
              <a:t>Черчиль</a:t>
            </a:r>
            <a:r>
              <a:rPr lang="ru-RU" sz="2400" b="0" dirty="0" smtClean="0"/>
              <a:t>)</a:t>
            </a:r>
            <a:endParaRPr lang="ru-RU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numCol="1">
            <a:normAutofit fontScale="92500" lnSpcReduction="20000"/>
          </a:bodyPr>
          <a:lstStyle/>
          <a:p>
            <a:pPr lvl="1">
              <a:buNone/>
            </a:pPr>
            <a:endParaRPr lang="ru-RU" sz="2400" dirty="0" smtClean="0"/>
          </a:p>
          <a:p>
            <a:pPr marL="358775" lvl="1" indent="-358775">
              <a:lnSpc>
                <a:spcPct val="150000"/>
              </a:lnSpc>
            </a:pPr>
            <a:endParaRPr lang="ru-RU" sz="2400" dirty="0" smtClean="0"/>
          </a:p>
          <a:p>
            <a:pPr lvl="1"/>
            <a:endParaRPr lang="ru-RU" sz="2400" dirty="0" smtClean="0"/>
          </a:p>
          <a:p>
            <a:pPr lvl="1">
              <a:buNone/>
            </a:pPr>
            <a:endParaRPr lang="ru-RU" sz="2400" b="0" dirty="0" smtClean="0"/>
          </a:p>
          <a:p>
            <a:pPr lvl="1">
              <a:buNone/>
            </a:pPr>
            <a:endParaRPr lang="ru-RU" sz="2400" b="0" dirty="0" smtClean="0"/>
          </a:p>
          <a:p>
            <a:pPr>
              <a:buFont typeface="Arial" pitchFamily="34" charset="0"/>
              <a:buChar char="•"/>
            </a:pPr>
            <a:endParaRPr lang="en-GB" sz="2400" b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66724" y="581025"/>
            <a:ext cx="4600576" cy="36195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4400" b="1" dirty="0" smtClean="0"/>
              <a:t>СПАСИБО</a:t>
            </a:r>
          </a:p>
          <a:p>
            <a:pPr algn="l">
              <a:lnSpc>
                <a:spcPct val="100000"/>
              </a:lnSpc>
            </a:pPr>
            <a:r>
              <a:rPr lang="ru-RU" sz="4400" b="1" dirty="0" smtClean="0"/>
              <a:t>ЗА ВНИМАНИЕ!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419099" y="2266950"/>
            <a:ext cx="3790951" cy="847725"/>
          </a:xfrm>
        </p:spPr>
        <p:txBody>
          <a:bodyPr/>
          <a:lstStyle/>
          <a:p>
            <a:pPr marL="85725" indent="0" algn="l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АНТОН АЛЕКСАНДРОВ</a:t>
            </a:r>
          </a:p>
          <a:p>
            <a:pPr indent="-257175" algn="l"/>
            <a:r>
              <a:rPr lang="ru-RU" sz="1800" b="1" dirty="0" smtClean="0">
                <a:solidFill>
                  <a:srgbClr val="0F4DBC"/>
                </a:solidFill>
              </a:rPr>
              <a:t>Партнер, адвокат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" y="3038475"/>
            <a:ext cx="51625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Коллегия адвокатов</a:t>
            </a:r>
          </a:p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«МОНАСТЫРСКИЙ, ЗЮБА, СТЕПАНОВ И ПАРТНЕРЫ»</a:t>
            </a:r>
          </a:p>
          <a:p>
            <a:endParaRPr lang="ru-RU" sz="14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121099, Москва, Новинский бульвар, 3, стр.1</a:t>
            </a:r>
          </a:p>
          <a:p>
            <a:endParaRPr lang="ru-RU" sz="16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Тел.: +7 (495) 231 4222</a:t>
            </a:r>
          </a:p>
          <a:p>
            <a:r>
              <a:rPr lang="ru-RU" sz="1600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Моб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.: +7 (903) 168 8864</a:t>
            </a:r>
          </a:p>
          <a:p>
            <a:endParaRPr lang="ru-RU" sz="16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www.mzs.ru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smtClean="0">
                <a:solidFill>
                  <a:srgbClr val="0F4DBC"/>
                </a:solidFill>
                <a:latin typeface="Arial" pitchFamily="34" charset="0"/>
                <a:cs typeface="Arial" pitchFamily="34" charset="0"/>
              </a:rPr>
              <a:t>aleksandrov@mzs.ru</a:t>
            </a:r>
            <a:endParaRPr lang="ru-RU" sz="1600" b="1" dirty="0" smtClean="0">
              <a:solidFill>
                <a:srgbClr val="0F4DB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Развитие ДФО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3323" y="1192306"/>
            <a:ext cx="8494841" cy="3675529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</a:pPr>
            <a:endParaRPr lang="ru-RU" sz="9600" b="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ru-RU" sz="8800" b="0" dirty="0" smtClean="0"/>
              <a:t>ДФО – активно растущий регион, где уже формируется </a:t>
            </a:r>
            <a:r>
              <a:rPr lang="ru-RU" sz="8800" b="0" i="1" dirty="0" smtClean="0"/>
              <a:t>«среда, к которой инвесторы привыкли»</a:t>
            </a:r>
            <a:r>
              <a:rPr lang="ru-RU" sz="8000" b="0" dirty="0" smtClean="0"/>
              <a:t> </a:t>
            </a:r>
            <a:r>
              <a:rPr lang="ru-RU" sz="4000" b="0" i="1" dirty="0" smtClean="0"/>
              <a:t>(интервью полпреда на Дальнем Востоке Ю.П. Трутнева для РБК)</a:t>
            </a:r>
            <a:endParaRPr lang="ru-RU" sz="8000" b="0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endParaRPr lang="ru-RU" sz="9600" b="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ru-RU" sz="8800" b="0" i="1" dirty="0" smtClean="0"/>
              <a:t>«Нужно в том же темпе, не останавливаясь, не замыкаясь только на тех инструментах, которые есть, постоянно продолжать </a:t>
            </a:r>
            <a:r>
              <a:rPr lang="ru-RU" sz="8800" b="0" i="1" dirty="0" err="1" smtClean="0"/>
              <a:t>креативный</a:t>
            </a:r>
            <a:r>
              <a:rPr lang="ru-RU" sz="8800" b="0" i="1" dirty="0" smtClean="0"/>
              <a:t> поиск новых форм поддержки бизнеса, повышения </a:t>
            </a:r>
            <a:r>
              <a:rPr lang="ru-RU" sz="8800" b="0" i="1" dirty="0" err="1" smtClean="0"/>
              <a:t>конкурентности</a:t>
            </a:r>
            <a:r>
              <a:rPr lang="ru-RU" sz="8800" b="0" i="1" dirty="0" smtClean="0"/>
              <a:t>, инвестиционной привлекательности, двигаться вперед» </a:t>
            </a:r>
            <a:r>
              <a:rPr lang="ru-RU" sz="4000" b="0" i="1" dirty="0" smtClean="0"/>
              <a:t>(интервью полпреда на Дальнем Востоке Ю.П. Трутнева для ИА ТАСС)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endParaRPr lang="ru-RU" sz="9600" b="0" i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ru-RU" sz="8800" b="0" dirty="0" smtClean="0"/>
              <a:t>Залог успешного и динамичного развития бизнеса – наличие удобного и эффективного механизма разрешения споров</a:t>
            </a:r>
            <a:endParaRPr lang="en-GB" sz="8800" b="0" dirty="0" smtClean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05161" y="3007923"/>
            <a:ext cx="3028950" cy="1619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ctr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ctr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ctr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Реформа Арбитража в РОССИИ:</a:t>
            </a:r>
            <a:endParaRPr lang="en-GB" b="1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84948" y="1027579"/>
            <a:ext cx="8324850" cy="41910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55045" y="1104635"/>
            <a:ext cx="7565590" cy="45693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1" indent="-51435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Установление высоких стандартов для арбитражных институтов</a:t>
            </a:r>
          </a:p>
          <a:p>
            <a:pPr marL="514350" lvl="1" indent="-51435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Расширение компетенции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арбитраж</a:t>
            </a:r>
            <a:r>
              <a:rPr lang="ru-RU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14350" lvl="1" indent="-514350" algn="just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Сокращение сроков </a:t>
            </a:r>
            <a:r>
              <a:rPr lang="ru-RU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приведения решений арбитража в исполнение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14350" lvl="1" indent="-514350" algn="just">
              <a:spcBef>
                <a:spcPct val="200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Обязание</a:t>
            </a:r>
            <a:r>
              <a:rPr lang="ru-RU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государственных судов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содействовать арбитражу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Потребность ДФО в СВОЕМ арбитраже</a:t>
            </a:r>
            <a:endParaRPr lang="en-GB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629835" y="1013012"/>
            <a:ext cx="3514164" cy="4392705"/>
          </a:xfrm>
        </p:spPr>
        <p:txBody>
          <a:bodyPr>
            <a:normAutofit fontScale="85000" lnSpcReduction="10000"/>
          </a:bodyPr>
          <a:lstStyle/>
          <a:p>
            <a:pPr marL="179388" indent="-179388"/>
            <a:r>
              <a:rPr lang="ru-RU" b="0" dirty="0" smtClean="0"/>
              <a:t>– бурное развитие бизнеса в регионе</a:t>
            </a:r>
          </a:p>
          <a:p>
            <a:pPr marL="179388" indent="-179388"/>
            <a:endParaRPr lang="ru-RU" b="0" dirty="0" smtClean="0"/>
          </a:p>
          <a:p>
            <a:pPr marL="179388" indent="-179388"/>
            <a:r>
              <a:rPr lang="ru-RU" b="0" dirty="0" smtClean="0"/>
              <a:t>–  ведущие арбитражные центры далеко и не охватывают внутренние споры</a:t>
            </a:r>
          </a:p>
          <a:p>
            <a:pPr marL="0" indent="0"/>
            <a:endParaRPr lang="ru-RU" b="0" dirty="0" smtClean="0"/>
          </a:p>
          <a:p>
            <a:pPr marL="179388" indent="-179388"/>
            <a:r>
              <a:rPr lang="ru-RU" b="0" dirty="0" smtClean="0"/>
              <a:t>–  непосредственно  российские компании редко обращаются в арбитражи АТР</a:t>
            </a:r>
          </a:p>
          <a:p>
            <a:pPr marL="179388" indent="-179388"/>
            <a:endParaRPr lang="ru-RU" b="0" dirty="0" smtClean="0"/>
          </a:p>
          <a:p>
            <a:pPr marL="179388" indent="-179388"/>
            <a:r>
              <a:rPr lang="ru-RU" b="0" dirty="0" smtClean="0"/>
              <a:t>–  протекционизм законодателя в пользу отечественного арбитража</a:t>
            </a:r>
          </a:p>
          <a:p>
            <a:pPr marL="179388" indent="-179388"/>
            <a:endParaRPr lang="ru-RU" b="0" dirty="0" smtClean="0"/>
          </a:p>
          <a:p>
            <a:pPr marL="179388" indent="-179388"/>
            <a:r>
              <a:rPr lang="ru-RU" b="0" dirty="0" smtClean="0"/>
              <a:t>–  инфраструктура МКАС в Москве (хотя заседания в ДФО возможны)</a:t>
            </a:r>
            <a:endParaRPr lang="ru-RU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541" y="932331"/>
            <a:ext cx="5549153" cy="474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Потребность ДФО в СВОЕМ арбитраже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567081" y="1184564"/>
            <a:ext cx="3460378" cy="425032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0" dirty="0" smtClean="0"/>
              <a:t>25 третейских судов в ДФО / активно действует половина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ru-RU" sz="2000" b="0" dirty="0" smtClean="0"/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0" dirty="0" smtClean="0"/>
              <a:t>Жесткие требования нового закона выполнят не все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ru-RU" sz="2000" b="0" dirty="0" smtClean="0"/>
          </a:p>
          <a:p>
            <a:pPr algn="just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0" dirty="0" smtClean="0"/>
              <a:t>Идеальное время для появления нового арбитража</a:t>
            </a:r>
          </a:p>
        </p:txBody>
      </p:sp>
      <p:pic>
        <p:nvPicPr>
          <p:cNvPr id="4" name="Picture 2" descr="C:\Users\dkrasnoshtanov\Desktop\en_construction-shutterstock_123859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541" y="850245"/>
            <a:ext cx="5414683" cy="48692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0595" y="455808"/>
            <a:ext cx="7789525" cy="432060"/>
          </a:xfrm>
        </p:spPr>
        <p:txBody>
          <a:bodyPr>
            <a:noAutofit/>
          </a:bodyPr>
          <a:lstStyle/>
          <a:p>
            <a:pPr algn="ctr"/>
            <a:r>
              <a:rPr lang="ru-RU" dirty="0" err="1" smtClean="0"/>
              <a:t>КаК</a:t>
            </a:r>
            <a:r>
              <a:rPr lang="ru-RU" dirty="0" smtClean="0"/>
              <a:t> новому арбитражу найти свою нишу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91672" y="1184564"/>
            <a:ext cx="8444752" cy="3979107"/>
          </a:xfrm>
        </p:spPr>
        <p:txBody>
          <a:bodyPr anchor="ctr">
            <a:normAutofit/>
          </a:bodyPr>
          <a:lstStyle/>
          <a:p>
            <a:pPr>
              <a:buAutoNum type="arabicPeriod"/>
            </a:pPr>
            <a:r>
              <a:rPr lang="ru-RU" sz="2400" b="0" dirty="0" smtClean="0"/>
              <a:t>Ориентация на споры между резидентами РФ                               (порядка 75% инвесторов в ДФО – российские лица)</a:t>
            </a:r>
          </a:p>
          <a:p>
            <a:pPr>
              <a:buAutoNum type="arabicPeriod"/>
            </a:pPr>
            <a:endParaRPr lang="ru-RU" sz="2400" b="0" dirty="0" smtClean="0"/>
          </a:p>
          <a:p>
            <a:pPr>
              <a:buAutoNum type="arabicPeriod"/>
            </a:pPr>
            <a:endParaRPr lang="ru-RU" sz="2400" b="0" dirty="0" smtClean="0"/>
          </a:p>
          <a:p>
            <a:pPr>
              <a:buFont typeface="Arial" pitchFamily="34" charset="0"/>
              <a:buAutoNum type="arabicPeriod"/>
            </a:pPr>
            <a:r>
              <a:rPr lang="ru-RU" sz="2400" b="0" dirty="0" smtClean="0"/>
              <a:t>Поступательное развитие международного коммерческого арбитража</a:t>
            </a:r>
            <a:endParaRPr lang="en-US" sz="2400" b="0" dirty="0" smtClean="0"/>
          </a:p>
          <a:p>
            <a:pPr>
              <a:buAutoNum type="arabicPeriod"/>
            </a:pPr>
            <a:endParaRPr lang="ru-RU" sz="2400" b="0" dirty="0" smtClean="0"/>
          </a:p>
          <a:p>
            <a:pPr>
              <a:buAutoNum type="arabicPeriod"/>
            </a:pPr>
            <a:endParaRPr lang="ru-RU" sz="2400" b="0" dirty="0" smtClean="0"/>
          </a:p>
          <a:p>
            <a:pPr>
              <a:buFont typeface="Arial" pitchFamily="34" charset="0"/>
              <a:buAutoNum type="arabicPeriod"/>
            </a:pPr>
            <a:r>
              <a:rPr lang="ru-RU" sz="2400" b="0" dirty="0" smtClean="0"/>
              <a:t>На начальном этапе средние по размеру споры</a:t>
            </a:r>
            <a:endParaRPr lang="en-US" sz="2400" b="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540" y="455808"/>
            <a:ext cx="8617788" cy="43206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Новый институт: что можем предложить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624840" y="1321567"/>
            <a:ext cx="7382486" cy="388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18000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Основные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преимущества арбитража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в России:</a:t>
            </a:r>
          </a:p>
          <a:p>
            <a:pPr marL="342900" marR="0" lvl="0" indent="-34290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58775" indent="-358775" algn="just">
              <a:spcAft>
                <a:spcPts val="600"/>
              </a:spcAft>
              <a:buFont typeface="Arial" pitchFamily="34" charset="0"/>
              <a:buChar char="•"/>
              <a:tabLst>
                <a:tab pos="358775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Невысокая стоимость арбитража</a:t>
            </a:r>
          </a:p>
          <a:p>
            <a:pPr marL="358775" indent="-358775" algn="just">
              <a:spcAft>
                <a:spcPts val="600"/>
              </a:spcAft>
              <a:buFont typeface="Arial" pitchFamily="34" charset="0"/>
              <a:buChar char="•"/>
              <a:tabLst>
                <a:tab pos="358775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Конкурентные цены на юридическое сопровождение дела в РФ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Относительно короткие сроки разбирательства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  <a:tabLst>
                <a:tab pos="268288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Квалифицированные арбитры (хотя их круг органичен)</a:t>
            </a:r>
          </a:p>
          <a:p>
            <a:pPr marL="342900" marR="0" lvl="0" indent="-34290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Новый институт: как добиться Доверия?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56094" y="1268384"/>
            <a:ext cx="3760246" cy="2768871"/>
          </a:xfrm>
        </p:spPr>
        <p:txBody>
          <a:bodyPr anchor="ctr">
            <a:normAutofit/>
          </a:bodyPr>
          <a:lstStyle/>
          <a:p>
            <a:pPr marL="0" lvl="1" indent="0" algn="just">
              <a:buNone/>
            </a:pPr>
            <a:r>
              <a:rPr lang="ru-RU" sz="2000" dirty="0" smtClean="0"/>
              <a:t>Репутация нового института опирается на:</a:t>
            </a:r>
          </a:p>
          <a:p>
            <a:pPr marL="0" lvl="1" indent="0">
              <a:buNone/>
            </a:pPr>
            <a:endParaRPr lang="ru-RU" sz="2000" dirty="0" smtClean="0"/>
          </a:p>
          <a:p>
            <a:pPr marL="179388" lvl="2" indent="-179388"/>
            <a:r>
              <a:rPr lang="ru-RU" sz="2000" dirty="0" smtClean="0"/>
              <a:t>авторитет учредителей</a:t>
            </a:r>
          </a:p>
          <a:p>
            <a:pPr marL="0" lvl="2" indent="179388">
              <a:buNone/>
            </a:pPr>
            <a:endParaRPr lang="ru-RU" sz="2000" dirty="0" smtClean="0"/>
          </a:p>
          <a:p>
            <a:pPr marL="0" lvl="2" indent="179388"/>
            <a:r>
              <a:rPr lang="ru-RU" sz="2000" dirty="0" smtClean="0"/>
              <a:t>авторитет </a:t>
            </a:r>
            <a:r>
              <a:rPr lang="ru-RU" sz="2000" dirty="0" smtClean="0"/>
              <a:t>руководства арбитража</a:t>
            </a:r>
            <a:endParaRPr lang="ru-RU" sz="2000" dirty="0" smtClean="0"/>
          </a:p>
          <a:p>
            <a:pPr marL="0" lvl="1" indent="0">
              <a:buNone/>
            </a:pPr>
            <a:endParaRPr lang="ru-RU" sz="2000" dirty="0" smtClean="0"/>
          </a:p>
          <a:p>
            <a:pPr marL="0" lvl="2" indent="179388"/>
            <a:r>
              <a:rPr lang="ru-RU" sz="2000" dirty="0" smtClean="0"/>
              <a:t>авторитет </a:t>
            </a:r>
            <a:r>
              <a:rPr lang="ru-RU" sz="2000" dirty="0" smtClean="0"/>
              <a:t>арбитров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365" y="4356847"/>
            <a:ext cx="8830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ВАЖНО! –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проарбитражный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подход со стороны государственных судов в целом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06" y="1264024"/>
            <a:ext cx="4885764" cy="287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КАКИЕ СПОРЫ РАССМАТРИВАТЬ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308386" y="1032164"/>
            <a:ext cx="8731623" cy="4250324"/>
          </a:xfrm>
        </p:spPr>
        <p:txBody>
          <a:bodyPr anchor="ctr">
            <a:normAutofit/>
          </a:bodyPr>
          <a:lstStyle/>
          <a:p>
            <a:r>
              <a:rPr lang="en-US" sz="2400" b="0" dirty="0" smtClean="0"/>
              <a:t>– </a:t>
            </a:r>
            <a:r>
              <a:rPr lang="ru-RU" sz="2400" b="0" dirty="0" smtClean="0"/>
              <a:t>Корпоративные</a:t>
            </a:r>
            <a:r>
              <a:rPr lang="en-US" sz="2400" b="0" dirty="0" smtClean="0"/>
              <a:t> </a:t>
            </a:r>
            <a:r>
              <a:rPr lang="ru-RU" sz="2400" b="0" dirty="0" smtClean="0"/>
              <a:t>споры</a:t>
            </a:r>
          </a:p>
          <a:p>
            <a:endParaRPr lang="ru-RU" sz="2400" b="0" dirty="0" smtClean="0"/>
          </a:p>
          <a:p>
            <a:r>
              <a:rPr lang="en-US" sz="2400" b="0" dirty="0" smtClean="0"/>
              <a:t>–</a:t>
            </a:r>
            <a:r>
              <a:rPr lang="ru-RU" sz="2400" b="0" dirty="0" smtClean="0"/>
              <a:t> Подрядные споры</a:t>
            </a:r>
          </a:p>
          <a:p>
            <a:endParaRPr lang="ru-RU" sz="2400" b="0" dirty="0" smtClean="0"/>
          </a:p>
          <a:p>
            <a:r>
              <a:rPr lang="en-US" sz="2400" b="0" dirty="0" smtClean="0"/>
              <a:t>– </a:t>
            </a:r>
            <a:r>
              <a:rPr lang="ru-RU" sz="2400" b="0" dirty="0" smtClean="0"/>
              <a:t>Споры в отношении недвижимости</a:t>
            </a:r>
          </a:p>
          <a:p>
            <a:endParaRPr lang="ru-RU" sz="2400" b="0" dirty="0" smtClean="0"/>
          </a:p>
          <a:p>
            <a:r>
              <a:rPr lang="en-US" sz="2400" b="0" dirty="0" smtClean="0"/>
              <a:t>–</a:t>
            </a:r>
            <a:r>
              <a:rPr lang="ru-RU" sz="2400" b="0" dirty="0" smtClean="0"/>
              <a:t> Иные общегражданские споры (поставка, аренда и др.)</a:t>
            </a:r>
          </a:p>
          <a:p>
            <a:endParaRPr lang="ru-RU" sz="2400" b="0" dirty="0" smtClean="0"/>
          </a:p>
          <a:p>
            <a:pPr marL="0" indent="0"/>
            <a:endParaRPr lang="en-US" sz="2400" b="0" dirty="0" smtClean="0"/>
          </a:p>
          <a:p>
            <a:pPr marL="0" indent="0"/>
            <a:r>
              <a:rPr lang="ru-RU" sz="2400" b="0" dirty="0" smtClean="0"/>
              <a:t>Наличие </a:t>
            </a:r>
            <a:r>
              <a:rPr lang="ru-RU" sz="2400" b="0" dirty="0" smtClean="0"/>
              <a:t>компетенции рассматривать более комплексные споры в сфере: нефти/газа, инвестиций, транспорта и т.д.</a:t>
            </a: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788989" y="4491317"/>
            <a:ext cx="7601976" cy="986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b 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4275</TotalTime>
  <Words>390</Words>
  <Application>Microsoft Office PowerPoint</Application>
  <PresentationFormat>Экран (4:3)</PresentationFormat>
  <Paragraphs>105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Title Slides</vt:lpstr>
      <vt:lpstr>Sub pages</vt:lpstr>
      <vt:lpstr>Слайд 1</vt:lpstr>
      <vt:lpstr>  Развитие ДФО  </vt:lpstr>
      <vt:lpstr>Реформа Арбитража в РОССИИ:</vt:lpstr>
      <vt:lpstr>Потребность ДФО в СВОЕМ арбитраже</vt:lpstr>
      <vt:lpstr>Потребность ДФО в СВОЕМ арбитраже</vt:lpstr>
      <vt:lpstr>КаК новому арбитражу найти свою нишу?</vt:lpstr>
      <vt:lpstr>Новый институт: что можем предложить?</vt:lpstr>
      <vt:lpstr>Новый институт: как добиться Доверия?</vt:lpstr>
      <vt:lpstr>КАКИЕ СПОРЫ РАССМАТРИВАТЬ?</vt:lpstr>
      <vt:lpstr>Рецепция BEST PRACTICE и  ПЕРПЕСКТИВНЫХ трендов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</dc:creator>
  <cp:lastModifiedBy>pkonovalov</cp:lastModifiedBy>
  <cp:revision>262</cp:revision>
  <dcterms:created xsi:type="dcterms:W3CDTF">2010-12-02T19:17:38Z</dcterms:created>
  <dcterms:modified xsi:type="dcterms:W3CDTF">2016-09-01T18:39:16Z</dcterms:modified>
</cp:coreProperties>
</file>