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35B8D7E-B5C0-410C-BAE5-0D983C704A04}" type="datetimeFigureOut">
              <a:rPr lang="ru-RU" smtClean="0"/>
              <a:pPr/>
              <a:t>26.10.2016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01BB51-6C7B-4368-B630-2E143B5ED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oscow@mzs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988840"/>
            <a:ext cx="5468144" cy="20162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ARBITRATION AUTONOMY ON LOSSES RECOVERY CLAIMS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92696"/>
            <a:ext cx="7844408" cy="158076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8th Annual IBA “Mergers and Acquisitions in Russia and CIS” Conference</a:t>
            </a:r>
          </a:p>
          <a:p>
            <a:pPr algn="r"/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________________________________________________</a:t>
            </a:r>
            <a:endParaRPr lang="en-US" dirty="0" smtClean="0">
              <a:solidFill>
                <a:schemeClr val="bg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6237312"/>
            <a:ext cx="6264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October 2016 | Ararat Park Hyatt, Moscow, Russian Federation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43651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Yuri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Monastyrsky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 descr="Y:\OBMEN\ОМ\http-__files.fortrader.org_uploads_2014_11_risk-for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2400267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132856"/>
            <a:ext cx="4392488" cy="2952328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B0F0"/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pecific performance, monetary obligations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invalidity claims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losses recovery claims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%)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8th Annual IBA “Mergers and Acquisitions in Russia and CIS” Conference</a:t>
            </a: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October 2016 | Ararat Park Hyatt, Moscow, Russian Federation</a:t>
            </a:r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139136" cy="125272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Demands in focus</a:t>
            </a:r>
            <a:r>
              <a:rPr lang="ru-RU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Y:\OBMEN\ОМ\43546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3436244" cy="338437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19256" cy="125272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The advantages of actions for damages:</a:t>
            </a:r>
            <a:endParaRPr lang="ru-RU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5184576" cy="3024336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en-US" sz="3000" dirty="0" smtClean="0"/>
              <a:t>f</a:t>
            </a:r>
            <a:r>
              <a:rPr lang="en-US" sz="3000" dirty="0" smtClean="0"/>
              <a:t>inal </a:t>
            </a:r>
            <a:r>
              <a:rPr lang="en-US" sz="3000" dirty="0" smtClean="0"/>
              <a:t>settlement</a:t>
            </a:r>
            <a:endParaRPr lang="ru-RU" sz="3000" dirty="0" smtClean="0"/>
          </a:p>
          <a:p>
            <a:pPr>
              <a:buClr>
                <a:srgbClr val="00B0F0"/>
              </a:buClr>
            </a:pPr>
            <a:r>
              <a:rPr lang="en-US" sz="3000" dirty="0" smtClean="0"/>
              <a:t>l</a:t>
            </a:r>
            <a:r>
              <a:rPr lang="en-US" sz="3000" dirty="0" smtClean="0"/>
              <a:t>ong-term </a:t>
            </a:r>
            <a:r>
              <a:rPr lang="en-US" sz="3000" dirty="0" smtClean="0"/>
              <a:t>nature</a:t>
            </a:r>
          </a:p>
          <a:p>
            <a:pPr>
              <a:buClr>
                <a:srgbClr val="00B0F0"/>
              </a:buClr>
            </a:pPr>
            <a:r>
              <a:rPr lang="en-US" sz="3000" dirty="0" smtClean="0"/>
              <a:t>c</a:t>
            </a:r>
            <a:r>
              <a:rPr lang="en-US" sz="3000" dirty="0" smtClean="0"/>
              <a:t>ompatibility</a:t>
            </a:r>
            <a:endParaRPr lang="en-US" sz="3000" dirty="0" smtClean="0"/>
          </a:p>
          <a:p>
            <a:pPr>
              <a:buClr>
                <a:srgbClr val="00B0F0"/>
              </a:buClr>
            </a:pPr>
            <a:r>
              <a:rPr lang="en-US" sz="3000" dirty="0" smtClean="0"/>
              <a:t>universality</a:t>
            </a:r>
            <a:endParaRPr lang="ru-RU" sz="3000" dirty="0" smtClean="0"/>
          </a:p>
          <a:p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093296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8th Annual IBA “Mergers and Acquisitions in Russia and CIS” Conference</a:t>
            </a: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October 2016 | Ararat Park Hyatt, Moscow, Russian Federation</a:t>
            </a:r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6" name="Picture 6" descr="Y:\OBMEN\ОМ\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204864"/>
            <a:ext cx="3400378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Conditions</a:t>
            </a:r>
            <a:r>
              <a:rPr lang="ru-RU" dirty="0" smtClean="0">
                <a:solidFill>
                  <a:srgbClr val="00B0F0"/>
                </a:solidFill>
              </a:rPr>
              <a:t>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625609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en-US" dirty="0" smtClean="0"/>
              <a:t>unlawfulness</a:t>
            </a:r>
            <a:endParaRPr lang="ru-RU" dirty="0" smtClean="0"/>
          </a:p>
          <a:p>
            <a:pPr>
              <a:buClr>
                <a:srgbClr val="00B0F0"/>
              </a:buClr>
            </a:pPr>
            <a:r>
              <a:rPr lang="en-US" dirty="0" smtClean="0"/>
              <a:t>causality</a:t>
            </a:r>
            <a:endParaRPr lang="en-US" dirty="0" smtClean="0"/>
          </a:p>
          <a:p>
            <a:pPr>
              <a:buClr>
                <a:srgbClr val="00B0F0"/>
              </a:buClr>
            </a:pPr>
            <a:r>
              <a:rPr lang="en-US" dirty="0" smtClean="0"/>
              <a:t>fault</a:t>
            </a:r>
            <a:endParaRPr lang="ru-RU" dirty="0" smtClean="0"/>
          </a:p>
          <a:p>
            <a:pPr>
              <a:buClr>
                <a:srgbClr val="00B0F0"/>
              </a:buClr>
            </a:pPr>
            <a:r>
              <a:rPr lang="en-US" dirty="0" smtClean="0"/>
              <a:t>a</a:t>
            </a:r>
            <a:r>
              <a:rPr lang="en-US" dirty="0" smtClean="0"/>
              <a:t>vailability of damage</a:t>
            </a:r>
          </a:p>
          <a:p>
            <a:pPr>
              <a:buClr>
                <a:srgbClr val="00B0F0"/>
              </a:buCl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or losses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093296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8th Annual IBA “Mergers and Acquisitions in Russia and CIS” Conference</a:t>
            </a: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October 2016 | Ararat Park Hyatt, Moscow, Russian Federation</a:t>
            </a:r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7" name="Picture 1" descr="Y:\OBMEN\ОМ\wety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060848"/>
            <a:ext cx="2774277" cy="256395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492896"/>
            <a:ext cx="216024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ICA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:             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3384376" cy="2376264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powers with respect to the principles of law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499992" y="2708920"/>
            <a:ext cx="3168352" cy="720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B0F0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compliance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1556792"/>
            <a:ext cx="36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Ordinary proceedings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8th Annual IBA “Mergers and Acquisitions in Russia and CIS” Conference</a:t>
            </a: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October 2016 | Ararat Park Hyatt, Moscow, Russian Federation</a:t>
            </a:r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Autonomy</a:t>
            </a: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3" name="Picture 1" descr="Y:\OBMEN\ОМ\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33056"/>
            <a:ext cx="2742040" cy="22768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Possibilities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5050904" cy="3886057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B0F0"/>
              </a:buClr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to be responsible for the risk regardless of the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unlawfulness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to establish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causality ex officio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to take into consideration creditor’s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fault scrupulously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09329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8th Annual IBA “Mergers and Acquisitions in Russia and CIS” Conference</a:t>
            </a:r>
          </a:p>
          <a:p>
            <a:pPr algn="r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18 October 2016 | Ararat Park Hyatt, Moscow, Russian Federation</a:t>
            </a:r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49" name="Picture 1" descr="Y:\OBMEN\ОМ\arrow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060848"/>
            <a:ext cx="3084681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6381328"/>
            <a:ext cx="5544616" cy="36004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“Monastyrsky, Zyuba, Stepanov &amp; Partners”, </a:t>
            </a: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    |</a:t>
            </a:r>
            <a:r>
              <a:rPr lang="ru-RU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      </a:t>
            </a:r>
            <a:r>
              <a:rPr lang="en-U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www.mzs.ru</a:t>
            </a:r>
            <a:endParaRPr lang="ru-RU" sz="1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476672"/>
            <a:ext cx="6030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8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THANK YOU FOR YOUR ATTENTION</a:t>
            </a:r>
            <a:r>
              <a:rPr lang="ru-RU" sz="28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276872"/>
            <a:ext cx="518457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Yury Monastyrsky</a:t>
            </a:r>
          </a:p>
          <a:p>
            <a:pPr>
              <a:spcBef>
                <a:spcPct val="0"/>
              </a:spcBef>
            </a:pPr>
            <a:endParaRPr lang="ru-RU" sz="1600" b="1" dirty="0">
              <a:solidFill>
                <a:srgbClr val="0F4DBC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Monastyrsky, Zyuba, Stepanov &amp; Partners (MZS)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3/1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Novinsky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Boulevard 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Moscow 121099 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Russia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t: +7 (495) 231 4222 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Arial" pitchFamily="34" charset="0"/>
                <a:cs typeface="Arial" pitchFamily="34" charset="0"/>
              </a:rPr>
              <a:t>e: </a:t>
            </a:r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moscow@mzs.ru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5830</TotalTime>
  <Words>273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Модульная</vt:lpstr>
      <vt:lpstr>ARBITRATION AUTONOMY ON LOSSES RECOVERY CLAIMS</vt:lpstr>
      <vt:lpstr>Demands in focus:</vt:lpstr>
      <vt:lpstr>The advantages of actions for damages:</vt:lpstr>
      <vt:lpstr>Conditions:</vt:lpstr>
      <vt:lpstr>ICA:                             </vt:lpstr>
      <vt:lpstr>Possibilities: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Miller</dc:creator>
  <cp:lastModifiedBy>Miller</cp:lastModifiedBy>
  <cp:revision>65</cp:revision>
  <dcterms:created xsi:type="dcterms:W3CDTF">2016-10-12T09:44:37Z</dcterms:created>
  <dcterms:modified xsi:type="dcterms:W3CDTF">2016-10-26T13:41:04Z</dcterms:modified>
</cp:coreProperties>
</file>